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1309350" cx="20104100"/>
  <p:notesSz cx="20104100" cy="11309350"/>
  <p:embeddedFontLst>
    <p:embeddedFont>
      <p:font typeface="Rubik Mono One"/>
      <p:regular r:id="rId26"/>
    </p:embeddedFont>
    <p:embeddedFont>
      <p:font typeface="Tahom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36">
          <p15:clr>
            <a:srgbClr val="A4A3A4"/>
          </p15:clr>
        </p15:guide>
        <p15:guide id="2" orient="horz" pos="1714">
          <p15:clr>
            <a:srgbClr val="747775"/>
          </p15:clr>
        </p15:guide>
      </p15:sldGuideLst>
    </p:ext>
    <p:ext uri="GoogleSlidesCustomDataVersion2">
      <go:slidesCustomData xmlns:go="http://customooxmlschemas.google.com/" r:id="rId29" roundtripDataSignature="AMtx7miR51NHqKdqdaPgdJKCoupGisE0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36"/>
        <p:guide pos="171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ubikMonoOne-regular.fntdata"/><Relationship Id="rId25" Type="http://schemas.openxmlformats.org/officeDocument/2006/relationships/slide" Target="slides/slide20.xml"/><Relationship Id="rId28" Type="http://schemas.openxmlformats.org/officeDocument/2006/relationships/font" Target="fonts/Tahoma-bold.fntdata"/><Relationship Id="rId27" Type="http://schemas.openxmlformats.org/officeDocument/2006/relationships/font" Target="fonts/Tahom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4.jpg>
</file>

<file path=ppt/media/image5.jp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" name="Google Shape;52;p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d313a8d193_0_5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2d313a8d193_0_5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a90dcb10a0_0_9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g3a90dcb10a0_0_9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cad4dc744_1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3acad4dc744_1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f32f44d614_1_59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2f32f44d614_1_59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ca5b646ce_0_8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3aca5b646ce_0_8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90dcb10a0_0_1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3a90dcb10a0_0_1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p1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a2bcd7017_0_8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31a2bcd7017_0_8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g31a2bcd7017_0_8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4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14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p15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" name="Google Shape;67;p3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2d271c7a85_0_3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22d271c7a85_0_3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7daea9686_0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3a7daea9686_0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d313a8d193_0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2d313a8d193_0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d271c7a85_0_1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g22d271c7a85_0_1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32f44d614_1_52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2f32f44d614_1_52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/>
          <p:nvPr>
            <p:ph type="title"/>
          </p:nvPr>
        </p:nvSpPr>
        <p:spPr>
          <a:xfrm>
            <a:off x="1735785" y="510844"/>
            <a:ext cx="166326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7"/>
          <p:cNvSpPr txBox="1"/>
          <p:nvPr>
            <p:ph idx="1" type="body"/>
          </p:nvPr>
        </p:nvSpPr>
        <p:spPr>
          <a:xfrm>
            <a:off x="1448316" y="3746348"/>
            <a:ext cx="17207400" cy="31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/>
          <p:nvPr>
            <p:ph type="title"/>
          </p:nvPr>
        </p:nvSpPr>
        <p:spPr>
          <a:xfrm>
            <a:off x="1735785" y="510844"/>
            <a:ext cx="166326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" type="body"/>
          </p:nvPr>
        </p:nvSpPr>
        <p:spPr>
          <a:xfrm>
            <a:off x="1005205" y="2601150"/>
            <a:ext cx="8745300" cy="74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2" type="body"/>
          </p:nvPr>
        </p:nvSpPr>
        <p:spPr>
          <a:xfrm>
            <a:off x="10353611" y="2601150"/>
            <a:ext cx="8745300" cy="74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1735785" y="510844"/>
            <a:ext cx="166326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5b0bd124b4_0_51"/>
          <p:cNvSpPr txBox="1"/>
          <p:nvPr>
            <p:ph type="title"/>
          </p:nvPr>
        </p:nvSpPr>
        <p:spPr>
          <a:xfrm>
            <a:off x="7341000" y="250132"/>
            <a:ext cx="54219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b="0" i="0" sz="7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6" name="Google Shape;36;g25b0bd124b4_0_51"/>
          <p:cNvSpPr txBox="1"/>
          <p:nvPr>
            <p:ph idx="1" type="body"/>
          </p:nvPr>
        </p:nvSpPr>
        <p:spPr>
          <a:xfrm>
            <a:off x="1615262" y="2146954"/>
            <a:ext cx="16873500" cy="45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7" name="Google Shape;37;g25b0bd124b4_0_51"/>
          <p:cNvSpPr txBox="1"/>
          <p:nvPr>
            <p:ph idx="11" type="ftr"/>
          </p:nvPr>
        </p:nvSpPr>
        <p:spPr>
          <a:xfrm>
            <a:off x="6835394" y="10517696"/>
            <a:ext cx="64335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8" name="Google Shape;38;g25b0bd124b4_0_51"/>
          <p:cNvSpPr txBox="1"/>
          <p:nvPr>
            <p:ph idx="10" type="dt"/>
          </p:nvPr>
        </p:nvSpPr>
        <p:spPr>
          <a:xfrm>
            <a:off x="1005205" y="10517696"/>
            <a:ext cx="46236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9" name="Google Shape;39;g25b0bd124b4_0_51"/>
          <p:cNvSpPr txBox="1"/>
          <p:nvPr>
            <p:ph idx="12" type="sldNum"/>
          </p:nvPr>
        </p:nvSpPr>
        <p:spPr>
          <a:xfrm>
            <a:off x="14474952" y="10517696"/>
            <a:ext cx="462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ctrTitle"/>
          </p:nvPr>
        </p:nvSpPr>
        <p:spPr>
          <a:xfrm>
            <a:off x="552727" y="510844"/>
            <a:ext cx="189987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subTitle"/>
          </p:nvPr>
        </p:nvSpPr>
        <p:spPr>
          <a:xfrm>
            <a:off x="3015615" y="6333236"/>
            <a:ext cx="14073000" cy="28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0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/>
          <p:nvPr/>
        </p:nvSpPr>
        <p:spPr>
          <a:xfrm>
            <a:off x="0" y="0"/>
            <a:ext cx="20104100" cy="11308715"/>
          </a:xfrm>
          <a:custGeom>
            <a:rect b="b" l="l" r="r" t="t"/>
            <a:pathLst>
              <a:path extrusionOk="0" h="11308715" w="20104100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6"/>
          <p:cNvSpPr txBox="1"/>
          <p:nvPr>
            <p:ph type="title"/>
          </p:nvPr>
        </p:nvSpPr>
        <p:spPr>
          <a:xfrm>
            <a:off x="1735785" y="510844"/>
            <a:ext cx="16632600" cy="22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9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" type="body"/>
          </p:nvPr>
        </p:nvSpPr>
        <p:spPr>
          <a:xfrm>
            <a:off x="1448316" y="3746348"/>
            <a:ext cx="17207400" cy="31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6835394" y="10517696"/>
            <a:ext cx="6433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1005205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16"/>
          <p:cNvSpPr txBox="1"/>
          <p:nvPr>
            <p:ph idx="12" type="sldNum"/>
          </p:nvPr>
        </p:nvSpPr>
        <p:spPr>
          <a:xfrm>
            <a:off x="14474953" y="10517696"/>
            <a:ext cx="46239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document/d/1IU10G2hlnmR0po1qh2wQJeJJEQbQwJBDYyYaiLZsAWg/edit?usp=sharing" TargetMode="External"/><Relationship Id="rId4" Type="http://schemas.openxmlformats.org/officeDocument/2006/relationships/hyperlink" Target="https://docs.google.com/document/d/1IU10G2hlnmR0po1qh2wQJeJJEQbQwJBDYyYaiLZsAWg/edit?usp=sharing" TargetMode="External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2.png"/><Relationship Id="rId5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875"/>
            <a:ext cx="20104100" cy="1130855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/>
          <p:nvPr>
            <p:ph type="title"/>
          </p:nvPr>
        </p:nvSpPr>
        <p:spPr>
          <a:xfrm>
            <a:off x="986372" y="930275"/>
            <a:ext cx="95037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2225">
            <a:spAutoFit/>
          </a:bodyPr>
          <a:lstStyle/>
          <a:p>
            <a:pPr indent="0" lvl="0" marL="12700" marR="5080" rtl="0" algn="l">
              <a:lnSpc>
                <a:spcPct val="887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60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 sz="7400">
                <a:latin typeface="Verdana"/>
                <a:ea typeface="Verdana"/>
                <a:cs typeface="Verdana"/>
                <a:sym typeface="Verdana"/>
              </a:rPr>
            </a:br>
            <a:r>
              <a:rPr b="0" lang="ru-RU" sz="3600">
                <a:latin typeface="Verdana"/>
                <a:ea typeface="Verdana"/>
                <a:cs typeface="Verdana"/>
                <a:sym typeface="Verdana"/>
              </a:rPr>
              <a:t>Разработка модуля геопланирования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14650" y="9800350"/>
            <a:ext cx="3378200" cy="7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313a8d193_0_57"/>
          <p:cNvSpPr txBox="1"/>
          <p:nvPr>
            <p:ph type="title"/>
          </p:nvPr>
        </p:nvSpPr>
        <p:spPr>
          <a:xfrm>
            <a:off x="552724" y="554775"/>
            <a:ext cx="85392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Исходные данные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g2d313a8d193_0_57"/>
          <p:cNvSpPr txBox="1"/>
          <p:nvPr/>
        </p:nvSpPr>
        <p:spPr>
          <a:xfrm>
            <a:off x="1485300" y="2720825"/>
            <a:ext cx="17606700" cy="47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br>
              <a:rPr b="0" i="0" lang="ru-RU" sz="34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</a:br>
            <a:r>
              <a:rPr b="0" i="0" lang="ru-RU" sz="3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ТЗ </a:t>
            </a:r>
            <a:endParaRPr b="0" i="0" sz="3400" u="none" cap="none" strike="noStrike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ru-RU" sz="3400" u="sng">
                <a:solidFill>
                  <a:schemeClr val="hlink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  <a:hlinkClick r:id="rId3"/>
              </a:rPr>
              <a:t> </a:t>
            </a:r>
            <a:r>
              <a:rPr lang="ru-RU" sz="3400" u="sng">
                <a:solidFill>
                  <a:schemeClr val="accent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https://docs.google.com/document/d/1WgQZb1WCb2Jukuy6XTjiBR_nxZ5o6mFZog3CQbXuqoY/edit?usp=sharing</a:t>
            </a:r>
            <a:endParaRPr b="0" i="0" sz="3400" u="none" cap="none" strike="noStrike">
              <a:solidFill>
                <a:schemeClr val="accent5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chemeClr val="accent5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br>
              <a:rPr b="0" i="0" lang="ru-RU" sz="3400" u="none" cap="none" strike="noStrike">
                <a:solidFill>
                  <a:srgbClr val="9BBB5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</a:br>
            <a:endParaRPr b="0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g2d313a8d193_0_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/>
          <p:nvPr>
            <p:ph type="title"/>
          </p:nvPr>
        </p:nvSpPr>
        <p:spPr>
          <a:xfrm>
            <a:off x="552725" y="510850"/>
            <a:ext cx="108414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Данные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552725" y="2720975"/>
            <a:ext cx="171732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36" name="Google Shape;13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2502725" y="2200175"/>
            <a:ext cx="13943700" cy="18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8" title="Screenshot 2025-12-02 at 16.35.3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7305" y="1711338"/>
            <a:ext cx="11570329" cy="8409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90dcb10a0_0_9"/>
          <p:cNvSpPr txBox="1"/>
          <p:nvPr>
            <p:ph type="title"/>
          </p:nvPr>
        </p:nvSpPr>
        <p:spPr>
          <a:xfrm>
            <a:off x="552725" y="510850"/>
            <a:ext cx="108414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Данные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" name="Google Shape;144;g3a90dcb10a0_0_9"/>
          <p:cNvSpPr txBox="1"/>
          <p:nvPr/>
        </p:nvSpPr>
        <p:spPr>
          <a:xfrm>
            <a:off x="552725" y="2720975"/>
            <a:ext cx="171732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5" name="Google Shape;145;g3a90dcb10a0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a90dcb10a0_0_9"/>
          <p:cNvSpPr txBox="1"/>
          <p:nvPr/>
        </p:nvSpPr>
        <p:spPr>
          <a:xfrm>
            <a:off x="1237600" y="1713425"/>
            <a:ext cx="6270600" cy="78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3a90dcb10a0_0_9" title="Screenshot 2025-12-02 at 16.21.3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4225" y="1378963"/>
            <a:ext cx="15683098" cy="907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cad4dc744_1_0"/>
          <p:cNvSpPr txBox="1"/>
          <p:nvPr>
            <p:ph type="title"/>
          </p:nvPr>
        </p:nvSpPr>
        <p:spPr>
          <a:xfrm>
            <a:off x="552726" y="510844"/>
            <a:ext cx="110232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Соревнование</a:t>
            </a:r>
            <a:br>
              <a:rPr lang="ru-RU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Исходные данные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3" name="Google Shape;153;g3acad4dc74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acad4dc744_1_0"/>
          <p:cNvSpPr txBox="1"/>
          <p:nvPr/>
        </p:nvSpPr>
        <p:spPr>
          <a:xfrm>
            <a:off x="3367300" y="2592225"/>
            <a:ext cx="133695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>
                <a:solidFill>
                  <a:srgbClr val="980000"/>
                </a:solidFill>
                <a:latin typeface="Rubik Mono One"/>
                <a:ea typeface="Rubik Mono One"/>
                <a:cs typeface="Rubik Mono One"/>
                <a:sym typeface="Rubik Mono One"/>
              </a:rPr>
              <a:t>⚠️ ВНИМАНИЕ ⚠️</a:t>
            </a:r>
            <a:endParaRPr sz="5000">
              <a:solidFill>
                <a:srgbClr val="980000"/>
              </a:solidFill>
              <a:latin typeface="Rubik Mono One"/>
              <a:ea typeface="Rubik Mono One"/>
              <a:cs typeface="Rubik Mono One"/>
              <a:sym typeface="Rubik Mono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>
                <a:solidFill>
                  <a:srgbClr val="D9D9D9"/>
                </a:solidFill>
              </a:rPr>
              <a:t>данные, предоставленные заказчиком</a:t>
            </a:r>
            <a:endParaRPr sz="4400">
              <a:solidFill>
                <a:srgbClr val="D9D9D9"/>
              </a:solidFill>
              <a:latin typeface="Rubik Mono One"/>
              <a:ea typeface="Rubik Mono One"/>
              <a:cs typeface="Rubik Mono One"/>
              <a:sym typeface="Rubik Mono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>
                <a:solidFill>
                  <a:srgbClr val="980000"/>
                </a:solidFill>
                <a:latin typeface="Rubik Mono One"/>
                <a:ea typeface="Rubik Mono One"/>
                <a:cs typeface="Rubik Mono One"/>
                <a:sym typeface="Rubik Mono One"/>
              </a:rPr>
              <a:t>не выкладываем</a:t>
            </a:r>
            <a:endParaRPr sz="4400">
              <a:solidFill>
                <a:srgbClr val="980000"/>
              </a:solidFill>
              <a:latin typeface="Rubik Mono One"/>
              <a:ea typeface="Rubik Mono One"/>
              <a:cs typeface="Rubik Mono One"/>
              <a:sym typeface="Rubik Mono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>
                <a:solidFill>
                  <a:srgbClr val="D9D9D9"/>
                </a:solidFill>
              </a:rPr>
              <a:t>в публичный доступ</a:t>
            </a:r>
            <a:endParaRPr sz="4400">
              <a:solidFill>
                <a:srgbClr val="D9D9D9"/>
              </a:solidFill>
            </a:endParaRPr>
          </a:p>
        </p:txBody>
      </p:sp>
      <p:sp>
        <p:nvSpPr>
          <p:cNvPr id="155" name="Google Shape;155;g3acad4dc744_1_0"/>
          <p:cNvSpPr txBox="1"/>
          <p:nvPr/>
        </p:nvSpPr>
        <p:spPr>
          <a:xfrm>
            <a:off x="2600050" y="6392525"/>
            <a:ext cx="14904000" cy="26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ru-RU" sz="3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В портфолио вы можете разместить только свою работу, код, веса моделей, которые вы самостоятельно разработали 👍</a:t>
            </a:r>
            <a:endParaRPr i="1" sz="3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3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ru-RU" sz="2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Данные заказчика являются собственностью заказчика и их нельзя публиковать 🙏</a:t>
            </a:r>
            <a:endParaRPr i="1"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f32f44d614_1_59"/>
          <p:cNvSpPr txBox="1"/>
          <p:nvPr>
            <p:ph type="title"/>
          </p:nvPr>
        </p:nvSpPr>
        <p:spPr>
          <a:xfrm>
            <a:off x="552724" y="510850"/>
            <a:ext cx="96810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 sz="4800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Варианты решений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1" name="Google Shape;161;g2f32f44d614_1_59"/>
          <p:cNvSpPr/>
          <p:nvPr/>
        </p:nvSpPr>
        <p:spPr>
          <a:xfrm>
            <a:off x="1485900" y="2569187"/>
            <a:ext cx="15018300" cy="7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Кластеризация</a:t>
            </a:r>
            <a:endParaRPr sz="32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k-means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DBSCAN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AgglomerativeClustering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Работа с геоданными и графами</a:t>
            </a:r>
            <a:endParaRPr sz="32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osmnx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networkx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rustworkx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geopandas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Оптимизация VRP (Vehicle routing problem)</a:t>
            </a:r>
            <a:endParaRPr sz="32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ortools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pyvrp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Verdana"/>
              <a:buChar char="○"/>
            </a:pPr>
            <a:r>
              <a:rPr lang="ru-RU" sz="28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vrpy</a:t>
            </a:r>
            <a:endParaRPr sz="28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2" name="Google Shape;162;g2f32f44d614_1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aca5b646ce_0_8"/>
          <p:cNvSpPr txBox="1"/>
          <p:nvPr>
            <p:ph type="title"/>
          </p:nvPr>
        </p:nvSpPr>
        <p:spPr>
          <a:xfrm>
            <a:off x="552724" y="510850"/>
            <a:ext cx="96810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 sz="4800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Next steps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8" name="Google Shape;168;g3aca5b646ce_0_8"/>
          <p:cNvSpPr/>
          <p:nvPr/>
        </p:nvSpPr>
        <p:spPr>
          <a:xfrm>
            <a:off x="2092532" y="2352533"/>
            <a:ext cx="15018300" cy="7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Прочитать техническое задание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Загрузить данные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Изучить возможные подходы к решению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Сравнить качество решений разными способами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Выбрать лучшее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Создать модуль для кластеризации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Добавить документацию и пример использования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82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Verdana"/>
              <a:buAutoNum type="arabicPeriod"/>
            </a:pPr>
            <a:r>
              <a:rPr lang="ru-RU" sz="40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Оформить репозиторий на гитхабе</a:t>
            </a:r>
            <a:endParaRPr sz="4000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9" name="Google Shape;169;g3aca5b646ce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a90dcb10a0_0_1"/>
          <p:cNvSpPr txBox="1"/>
          <p:nvPr>
            <p:ph type="title"/>
          </p:nvPr>
        </p:nvSpPr>
        <p:spPr>
          <a:xfrm>
            <a:off x="552725" y="510850"/>
            <a:ext cx="108414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 sz="4800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Какой итог мы ждем от вас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5" name="Google Shape;175;g3a90dcb10a0_0_1"/>
          <p:cNvSpPr txBox="1"/>
          <p:nvPr/>
        </p:nvSpPr>
        <p:spPr>
          <a:xfrm>
            <a:off x="552725" y="2720975"/>
            <a:ext cx="171732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6" name="Google Shape;176;g3a90dcb10a0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3a90dcb10a0_0_1"/>
          <p:cNvSpPr txBox="1"/>
          <p:nvPr/>
        </p:nvSpPr>
        <p:spPr>
          <a:xfrm>
            <a:off x="2392700" y="4207825"/>
            <a:ext cx="13943700" cy="3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AutoNum type="arabicPeriod"/>
            </a:pPr>
            <a:r>
              <a:rPr lang="ru-RU" sz="3600">
                <a:solidFill>
                  <a:schemeClr val="lt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тетрадка с исследованием</a:t>
            </a:r>
            <a:endParaRPr sz="3600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AutoNum type="arabicPeriod"/>
            </a:pPr>
            <a:r>
              <a:rPr lang="ru-RU" sz="3600">
                <a:solidFill>
                  <a:schemeClr val="lt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готовый модуль, принимающий на вход массив координат и выдающий номера кластеров к ним</a:t>
            </a:r>
            <a:endParaRPr sz="3600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AutoNum type="arabicPeriod"/>
            </a:pPr>
            <a:r>
              <a:rPr lang="ru-RU" sz="3600">
                <a:solidFill>
                  <a:schemeClr val="lt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документация и пример применения</a:t>
            </a:r>
            <a:endParaRPr sz="3600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AutoNum type="arabicPeriod"/>
            </a:pPr>
            <a:r>
              <a:rPr lang="ru-RU" sz="3600">
                <a:solidFill>
                  <a:schemeClr val="lt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оформленный репозиторий на гитхабе</a:t>
            </a:r>
            <a:endParaRPr sz="3600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/>
          <p:nvPr>
            <p:ph type="title"/>
          </p:nvPr>
        </p:nvSpPr>
        <p:spPr>
          <a:xfrm>
            <a:off x="552725" y="510850"/>
            <a:ext cx="76170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 sz="4800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latin typeface="Verdana"/>
                <a:ea typeface="Verdana"/>
                <a:cs typeface="Verdana"/>
                <a:sym typeface="Verdana"/>
              </a:rPr>
              <a:t>Этапы и сроки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3" name="Google Shape;183;p11"/>
          <p:cNvSpPr/>
          <p:nvPr/>
        </p:nvSpPr>
        <p:spPr>
          <a:xfrm>
            <a:off x="1200550" y="2442325"/>
            <a:ext cx="17541000" cy="8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31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02</a:t>
            </a:r>
            <a:r>
              <a:rPr b="0" i="0" lang="ru-RU" sz="3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</a:t>
            </a: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b="0" i="0" lang="ru-RU" sz="3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 – Вводный вебинар</a:t>
            </a:r>
            <a:endParaRPr b="0" i="0" sz="32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03</a:t>
            </a:r>
            <a:r>
              <a:rPr b="0" i="0" lang="ru-RU" sz="3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</a:t>
            </a: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3</a:t>
            </a:r>
            <a:r>
              <a:rPr b="0" i="0" lang="ru-RU" sz="3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 - </a:t>
            </a:r>
            <a:r>
              <a:rPr lang="ru-RU" sz="3200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23</a:t>
            </a:r>
            <a:r>
              <a:rPr b="0" i="0" lang="ru-RU" sz="3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.12 - работа над проектом</a:t>
            </a:r>
            <a:endParaRPr b="0" i="0" sz="32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3631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FF363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24</a:t>
            </a:r>
            <a:r>
              <a:rPr b="0" i="0" lang="ru-RU" sz="3200" u="none" cap="none" strike="noStrike">
                <a:solidFill>
                  <a:srgbClr val="FF3631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.12 - отправка работ на проверку </a:t>
            </a:r>
            <a:endParaRPr b="0" i="0" sz="3200" u="none" cap="none" strike="noStrike">
              <a:solidFill>
                <a:srgbClr val="FF363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3631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C4E5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24</a:t>
            </a:r>
            <a:r>
              <a:rPr b="0" i="0" lang="ru-RU" sz="3200" u="none" cap="none" strike="noStrike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</a:t>
            </a:r>
            <a:r>
              <a:rPr lang="ru-RU" sz="3200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b="0" i="0" lang="ru-RU" sz="3200" u="none" cap="none" strike="noStrike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 -</a:t>
            </a:r>
            <a:r>
              <a:rPr lang="ru-RU" sz="3200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31</a:t>
            </a:r>
            <a:r>
              <a:rPr b="0" i="0" lang="ru-RU" sz="3200" u="none" cap="none" strike="noStrike">
                <a:solidFill>
                  <a:srgbClr val="9EC4E5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.12 - ревью работ</a:t>
            </a:r>
            <a:endParaRPr b="0" i="0" sz="3200" u="none" cap="none" strike="noStrike">
              <a:solidFill>
                <a:srgbClr val="9EC4E5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9EC4E5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C4E5"/>
              </a:buClr>
              <a:buSzPts val="3200"/>
              <a:buFont typeface="Verdana"/>
              <a:buChar char="●"/>
            </a:pPr>
            <a:r>
              <a:rPr lang="ru-RU" sz="3200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12</a:t>
            </a:r>
            <a:r>
              <a:rPr b="0" i="0" lang="ru-RU" sz="3200" u="none" cap="none" strike="noStrike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</a:t>
            </a:r>
            <a:r>
              <a:rPr lang="ru-RU" sz="3200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01</a:t>
            </a:r>
            <a:r>
              <a:rPr b="0" i="0" lang="ru-RU" sz="3200" u="none" cap="none" strike="noStrike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 - </a:t>
            </a:r>
            <a:r>
              <a:rPr lang="ru-RU" sz="3200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16</a:t>
            </a:r>
            <a:r>
              <a:rPr b="0" i="0" lang="ru-RU" sz="3200" u="none" cap="none" strike="noStrike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.</a:t>
            </a:r>
            <a:r>
              <a:rPr lang="ru-RU" sz="3200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01</a:t>
            </a:r>
            <a:r>
              <a:rPr b="0" i="0" lang="ru-RU" sz="3200" u="none" cap="none" strike="noStrike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 - окончание проекта, през</a:t>
            </a:r>
            <a:r>
              <a:rPr b="0" i="0" lang="ru-RU" sz="3400" u="none" cap="none" strike="noStrike">
                <a:solidFill>
                  <a:srgbClr val="E89999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ентация лучших решений.</a:t>
            </a:r>
            <a:endParaRPr b="0" i="1" sz="3400" u="none" cap="none" strike="noStrike">
              <a:solidFill>
                <a:schemeClr val="lt2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1" lang="ru-RU" sz="2400" u="none" cap="none" strike="noStrike">
                <a:solidFill>
                  <a:schemeClr val="lt2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также будут проведены 2 Q&amp;A встречи с наставником (даты сообщим в чате)</a:t>
            </a:r>
            <a:endParaRPr b="0" i="1" sz="2400" u="none" cap="none" strike="noStrike">
              <a:solidFill>
                <a:schemeClr val="lt2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35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lt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4" name="Google Shape;18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a2bcd7017_0_8"/>
          <p:cNvSpPr txBox="1"/>
          <p:nvPr>
            <p:ph type="title"/>
          </p:nvPr>
        </p:nvSpPr>
        <p:spPr>
          <a:xfrm>
            <a:off x="1735785" y="510844"/>
            <a:ext cx="16632600" cy="2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Формат работы и к кому можно обратиться за помощью?</a:t>
            </a:r>
            <a:endParaRPr sz="3600">
              <a:solidFill>
                <a:schemeClr val="accent6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31a2bcd7017_0_8"/>
          <p:cNvSpPr txBox="1"/>
          <p:nvPr/>
        </p:nvSpPr>
        <p:spPr>
          <a:xfrm>
            <a:off x="1735775" y="2811250"/>
            <a:ext cx="156012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</a:rPr>
              <a:t>Работа индивидуальная</a:t>
            </a:r>
            <a:endParaRPr b="0" i="0" sz="3600" u="none" cap="none" strike="noStrike">
              <a:solidFill>
                <a:schemeClr val="accent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</a:rPr>
              <a:t>Технические вопросы – </a:t>
            </a: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к Ментору в чат (обязательно тегать)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</a:rPr>
              <a:t>Организационные вопросы – </a:t>
            </a: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к Менеджеру Мастерской в чат</a:t>
            </a:r>
            <a:endParaRPr b="0" i="0" sz="3600" u="none" cap="none" strike="noStrike">
              <a:solidFill>
                <a:schemeClr val="accent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4"/>
          <p:cNvSpPr txBox="1"/>
          <p:nvPr>
            <p:ph type="title"/>
          </p:nvPr>
        </p:nvSpPr>
        <p:spPr>
          <a:xfrm>
            <a:off x="3536337" y="3260617"/>
            <a:ext cx="130314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lang="ru-RU" sz="7400">
                <a:latin typeface="Verdana"/>
                <a:ea typeface="Verdana"/>
                <a:cs typeface="Verdana"/>
                <a:sym typeface="Verdana"/>
              </a:rPr>
              <a:t>– Сессия Q&amp;A–</a:t>
            </a:r>
            <a:br>
              <a:rPr b="0" lang="ru-RU" sz="7400">
                <a:latin typeface="Verdana"/>
                <a:ea typeface="Verdana"/>
                <a:cs typeface="Verdana"/>
                <a:sym typeface="Verdana"/>
              </a:rPr>
            </a:br>
            <a:br>
              <a:rPr b="0" lang="ru-RU" sz="7400">
                <a:latin typeface="Verdana"/>
                <a:ea typeface="Verdana"/>
                <a:cs typeface="Verdana"/>
                <a:sym typeface="Verdana"/>
              </a:rPr>
            </a:br>
            <a:r>
              <a:rPr b="0" lang="ru-RU" sz="3600">
                <a:latin typeface="Verdana"/>
                <a:ea typeface="Verdana"/>
                <a:cs typeface="Verdana"/>
                <a:sym typeface="Verdana"/>
              </a:rPr>
              <a:t>поговорим о том что болит и как лечить ;)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7" name="Google Shape;197;p14"/>
          <p:cNvSpPr/>
          <p:nvPr/>
        </p:nvSpPr>
        <p:spPr>
          <a:xfrm>
            <a:off x="1416376" y="6586283"/>
            <a:ext cx="9454515" cy="4722495"/>
          </a:xfrm>
          <a:custGeom>
            <a:rect b="b" l="l" r="r" t="t"/>
            <a:pathLst>
              <a:path extrusionOk="0" h="4722495" w="9454515">
                <a:moveTo>
                  <a:pt x="9454198" y="4722273"/>
                </a:moveTo>
                <a:lnTo>
                  <a:pt x="0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4"/>
          <p:cNvSpPr/>
          <p:nvPr/>
        </p:nvSpPr>
        <p:spPr>
          <a:xfrm>
            <a:off x="15375560" y="1782002"/>
            <a:ext cx="4728845" cy="9526905"/>
          </a:xfrm>
          <a:custGeom>
            <a:rect b="b" l="l" r="r" t="t"/>
            <a:pathLst>
              <a:path extrusionOk="0" h="9526905" w="4728844">
                <a:moveTo>
                  <a:pt x="4728540" y="0"/>
                </a:moveTo>
                <a:lnTo>
                  <a:pt x="0" y="9526553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4"/>
          <p:cNvSpPr/>
          <p:nvPr/>
        </p:nvSpPr>
        <p:spPr>
          <a:xfrm>
            <a:off x="1294088" y="0"/>
            <a:ext cx="3032125" cy="6108700"/>
          </a:xfrm>
          <a:custGeom>
            <a:rect b="b" l="l" r="r" t="t"/>
            <a:pathLst>
              <a:path extrusionOk="0" h="6108700" w="3032125">
                <a:moveTo>
                  <a:pt x="0" y="6108376"/>
                </a:moveTo>
                <a:lnTo>
                  <a:pt x="3031919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552726" y="510844"/>
            <a:ext cx="87372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080" rtl="0" algn="l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5400">
                <a:solidFill>
                  <a:srgbClr val="FFFFFF"/>
                </a:solidFill>
              </a:rPr>
              <a:t>План вебинара</a:t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8059079" y="0"/>
            <a:ext cx="1929130" cy="11308715"/>
          </a:xfrm>
          <a:custGeom>
            <a:rect b="b" l="l" r="r" t="t"/>
            <a:pathLst>
              <a:path extrusionOk="0" h="11308715" w="1929129">
                <a:moveTo>
                  <a:pt x="1928595" y="11308556"/>
                </a:moveTo>
                <a:lnTo>
                  <a:pt x="1869934" y="11231982"/>
                </a:lnTo>
                <a:lnTo>
                  <a:pt x="1827207" y="11175078"/>
                </a:lnTo>
                <a:lnTo>
                  <a:pt x="1784909" y="11117835"/>
                </a:lnTo>
                <a:lnTo>
                  <a:pt x="1743041" y="11060257"/>
                </a:lnTo>
                <a:lnTo>
                  <a:pt x="1701607" y="11002346"/>
                </a:lnTo>
                <a:lnTo>
                  <a:pt x="1660609" y="10944103"/>
                </a:lnTo>
                <a:lnTo>
                  <a:pt x="1620048" y="10885533"/>
                </a:lnTo>
                <a:lnTo>
                  <a:pt x="1579928" y="10826636"/>
                </a:lnTo>
                <a:lnTo>
                  <a:pt x="1540250" y="10767416"/>
                </a:lnTo>
                <a:lnTo>
                  <a:pt x="1501017" y="10707874"/>
                </a:lnTo>
                <a:lnTo>
                  <a:pt x="1462232" y="10648014"/>
                </a:lnTo>
                <a:lnTo>
                  <a:pt x="1423897" y="10587837"/>
                </a:lnTo>
                <a:lnTo>
                  <a:pt x="1386014" y="10527345"/>
                </a:lnTo>
                <a:lnTo>
                  <a:pt x="1348586" y="10466542"/>
                </a:lnTo>
                <a:lnTo>
                  <a:pt x="1311614" y="10405430"/>
                </a:lnTo>
                <a:lnTo>
                  <a:pt x="1275102" y="10344011"/>
                </a:lnTo>
                <a:lnTo>
                  <a:pt x="1239052" y="10282287"/>
                </a:lnTo>
                <a:lnTo>
                  <a:pt x="1203466" y="10220261"/>
                </a:lnTo>
                <a:lnTo>
                  <a:pt x="1168346" y="10157935"/>
                </a:lnTo>
                <a:lnTo>
                  <a:pt x="1133696" y="10095311"/>
                </a:lnTo>
                <a:lnTo>
                  <a:pt x="1099516" y="10032392"/>
                </a:lnTo>
                <a:lnTo>
                  <a:pt x="1065811" y="9969181"/>
                </a:lnTo>
                <a:lnTo>
                  <a:pt x="1032581" y="9905679"/>
                </a:lnTo>
                <a:lnTo>
                  <a:pt x="999830" y="9841890"/>
                </a:lnTo>
                <a:lnTo>
                  <a:pt x="967559" y="9777814"/>
                </a:lnTo>
                <a:lnTo>
                  <a:pt x="935772" y="9713456"/>
                </a:lnTo>
                <a:lnTo>
                  <a:pt x="904470" y="9648817"/>
                </a:lnTo>
                <a:lnTo>
                  <a:pt x="873656" y="9583899"/>
                </a:lnTo>
                <a:lnTo>
                  <a:pt x="843333" y="9518705"/>
                </a:lnTo>
                <a:lnTo>
                  <a:pt x="813502" y="9453238"/>
                </a:lnTo>
                <a:lnTo>
                  <a:pt x="784167" y="9387499"/>
                </a:lnTo>
                <a:lnTo>
                  <a:pt x="755328" y="9321491"/>
                </a:lnTo>
                <a:lnTo>
                  <a:pt x="726990" y="9255217"/>
                </a:lnTo>
                <a:lnTo>
                  <a:pt x="699154" y="9188679"/>
                </a:lnTo>
                <a:lnTo>
                  <a:pt x="671822" y="9121879"/>
                </a:lnTo>
                <a:lnTo>
                  <a:pt x="644998" y="9054820"/>
                </a:lnTo>
                <a:lnTo>
                  <a:pt x="618683" y="8987503"/>
                </a:lnTo>
                <a:lnTo>
                  <a:pt x="592880" y="8919932"/>
                </a:lnTo>
                <a:lnTo>
                  <a:pt x="567590" y="8852109"/>
                </a:lnTo>
                <a:lnTo>
                  <a:pt x="542818" y="8784036"/>
                </a:lnTo>
                <a:lnTo>
                  <a:pt x="518564" y="8715715"/>
                </a:lnTo>
                <a:lnTo>
                  <a:pt x="494831" y="8647149"/>
                </a:lnTo>
                <a:lnTo>
                  <a:pt x="471622" y="8578341"/>
                </a:lnTo>
                <a:lnTo>
                  <a:pt x="448940" y="8509292"/>
                </a:lnTo>
                <a:lnTo>
                  <a:pt x="426785" y="8440005"/>
                </a:lnTo>
                <a:lnTo>
                  <a:pt x="405161" y="8370483"/>
                </a:lnTo>
                <a:lnTo>
                  <a:pt x="384071" y="8300727"/>
                </a:lnTo>
                <a:lnTo>
                  <a:pt x="363516" y="8230741"/>
                </a:lnTo>
                <a:lnTo>
                  <a:pt x="343499" y="8160526"/>
                </a:lnTo>
                <a:lnTo>
                  <a:pt x="324023" y="8090085"/>
                </a:lnTo>
                <a:lnTo>
                  <a:pt x="305089" y="8019421"/>
                </a:lnTo>
                <a:lnTo>
                  <a:pt x="286700" y="7948535"/>
                </a:lnTo>
                <a:lnTo>
                  <a:pt x="268859" y="7877430"/>
                </a:lnTo>
                <a:lnTo>
                  <a:pt x="251567" y="7806109"/>
                </a:lnTo>
                <a:lnTo>
                  <a:pt x="234828" y="7734573"/>
                </a:lnTo>
                <a:lnTo>
                  <a:pt x="218643" y="7662826"/>
                </a:lnTo>
                <a:lnTo>
                  <a:pt x="203016" y="7590869"/>
                </a:lnTo>
                <a:lnTo>
                  <a:pt x="187947" y="7518706"/>
                </a:lnTo>
                <a:lnTo>
                  <a:pt x="173441" y="7446338"/>
                </a:lnTo>
                <a:lnTo>
                  <a:pt x="159498" y="7373767"/>
                </a:lnTo>
                <a:lnTo>
                  <a:pt x="146122" y="7300997"/>
                </a:lnTo>
                <a:lnTo>
                  <a:pt x="133315" y="7228029"/>
                </a:lnTo>
                <a:lnTo>
                  <a:pt x="121080" y="7154866"/>
                </a:lnTo>
                <a:lnTo>
                  <a:pt x="109418" y="7081510"/>
                </a:lnTo>
                <a:lnTo>
                  <a:pt x="98332" y="7007964"/>
                </a:lnTo>
                <a:lnTo>
                  <a:pt x="87824" y="6934230"/>
                </a:lnTo>
                <a:lnTo>
                  <a:pt x="77897" y="6860311"/>
                </a:lnTo>
                <a:lnTo>
                  <a:pt x="68553" y="6786208"/>
                </a:lnTo>
                <a:lnTo>
                  <a:pt x="59795" y="6711925"/>
                </a:lnTo>
                <a:lnTo>
                  <a:pt x="51625" y="6637463"/>
                </a:lnTo>
                <a:lnTo>
                  <a:pt x="44045" y="6562824"/>
                </a:lnTo>
                <a:lnTo>
                  <a:pt x="37058" y="6488013"/>
                </a:lnTo>
                <a:lnTo>
                  <a:pt x="30666" y="6413030"/>
                </a:lnTo>
                <a:lnTo>
                  <a:pt x="24872" y="6337878"/>
                </a:lnTo>
                <a:lnTo>
                  <a:pt x="19677" y="6262559"/>
                </a:lnTo>
                <a:lnTo>
                  <a:pt x="15085" y="6187077"/>
                </a:lnTo>
                <a:lnTo>
                  <a:pt x="11097" y="6111432"/>
                </a:lnTo>
                <a:lnTo>
                  <a:pt x="7716" y="6035628"/>
                </a:lnTo>
                <a:lnTo>
                  <a:pt x="4944" y="5959668"/>
                </a:lnTo>
                <a:lnTo>
                  <a:pt x="2785" y="5883552"/>
                </a:lnTo>
                <a:lnTo>
                  <a:pt x="1239" y="5807285"/>
                </a:lnTo>
                <a:lnTo>
                  <a:pt x="310" y="5730867"/>
                </a:lnTo>
                <a:lnTo>
                  <a:pt x="0" y="5654302"/>
                </a:lnTo>
                <a:lnTo>
                  <a:pt x="310" y="5577737"/>
                </a:lnTo>
                <a:lnTo>
                  <a:pt x="1239" y="5501319"/>
                </a:lnTo>
                <a:lnTo>
                  <a:pt x="2785" y="5425052"/>
                </a:lnTo>
                <a:lnTo>
                  <a:pt x="4944" y="5348936"/>
                </a:lnTo>
                <a:lnTo>
                  <a:pt x="7716" y="5272975"/>
                </a:lnTo>
                <a:lnTo>
                  <a:pt x="11097" y="5197172"/>
                </a:lnTo>
                <a:lnTo>
                  <a:pt x="15085" y="5121527"/>
                </a:lnTo>
                <a:lnTo>
                  <a:pt x="19677" y="5046045"/>
                </a:lnTo>
                <a:lnTo>
                  <a:pt x="24872" y="4970726"/>
                </a:lnTo>
                <a:lnTo>
                  <a:pt x="30666" y="4895574"/>
                </a:lnTo>
                <a:lnTo>
                  <a:pt x="37058" y="4820591"/>
                </a:lnTo>
                <a:lnTo>
                  <a:pt x="44045" y="4745779"/>
                </a:lnTo>
                <a:lnTo>
                  <a:pt x="51625" y="4671141"/>
                </a:lnTo>
                <a:lnTo>
                  <a:pt x="59795" y="4596679"/>
                </a:lnTo>
                <a:lnTo>
                  <a:pt x="68553" y="4522396"/>
                </a:lnTo>
                <a:lnTo>
                  <a:pt x="77897" y="4448293"/>
                </a:lnTo>
                <a:lnTo>
                  <a:pt x="87824" y="4374373"/>
                </a:lnTo>
                <a:lnTo>
                  <a:pt x="98332" y="4300639"/>
                </a:lnTo>
                <a:lnTo>
                  <a:pt x="109418" y="4227093"/>
                </a:lnTo>
                <a:lnTo>
                  <a:pt x="121080" y="4153738"/>
                </a:lnTo>
                <a:lnTo>
                  <a:pt x="133315" y="4080575"/>
                </a:lnTo>
                <a:lnTo>
                  <a:pt x="146122" y="4007607"/>
                </a:lnTo>
                <a:lnTo>
                  <a:pt x="159498" y="3934837"/>
                </a:lnTo>
                <a:lnTo>
                  <a:pt x="173441" y="3862266"/>
                </a:lnTo>
                <a:lnTo>
                  <a:pt x="187947" y="3789898"/>
                </a:lnTo>
                <a:lnTo>
                  <a:pt x="203016" y="3717734"/>
                </a:lnTo>
                <a:lnTo>
                  <a:pt x="218643" y="3645778"/>
                </a:lnTo>
                <a:lnTo>
                  <a:pt x="234828" y="3574031"/>
                </a:lnTo>
                <a:lnTo>
                  <a:pt x="251567" y="3502495"/>
                </a:lnTo>
                <a:lnTo>
                  <a:pt x="268859" y="3431174"/>
                </a:lnTo>
                <a:lnTo>
                  <a:pt x="286700" y="3360069"/>
                </a:lnTo>
                <a:lnTo>
                  <a:pt x="305089" y="3289183"/>
                </a:lnTo>
                <a:lnTo>
                  <a:pt x="324023" y="3218519"/>
                </a:lnTo>
                <a:lnTo>
                  <a:pt x="343499" y="3148078"/>
                </a:lnTo>
                <a:lnTo>
                  <a:pt x="363516" y="3077863"/>
                </a:lnTo>
                <a:lnTo>
                  <a:pt x="384071" y="3007877"/>
                </a:lnTo>
                <a:lnTo>
                  <a:pt x="405161" y="2938121"/>
                </a:lnTo>
                <a:lnTo>
                  <a:pt x="426785" y="2868599"/>
                </a:lnTo>
                <a:lnTo>
                  <a:pt x="448940" y="2799312"/>
                </a:lnTo>
                <a:lnTo>
                  <a:pt x="471622" y="2730263"/>
                </a:lnTo>
                <a:lnTo>
                  <a:pt x="494831" y="2661455"/>
                </a:lnTo>
                <a:lnTo>
                  <a:pt x="518564" y="2592889"/>
                </a:lnTo>
                <a:lnTo>
                  <a:pt x="542818" y="2524568"/>
                </a:lnTo>
                <a:lnTo>
                  <a:pt x="567590" y="2456495"/>
                </a:lnTo>
                <a:lnTo>
                  <a:pt x="592880" y="2388672"/>
                </a:lnTo>
                <a:lnTo>
                  <a:pt x="618683" y="2321101"/>
                </a:lnTo>
                <a:lnTo>
                  <a:pt x="644998" y="2253784"/>
                </a:lnTo>
                <a:lnTo>
                  <a:pt x="671822" y="2186725"/>
                </a:lnTo>
                <a:lnTo>
                  <a:pt x="699154" y="2119925"/>
                </a:lnTo>
                <a:lnTo>
                  <a:pt x="726990" y="2053386"/>
                </a:lnTo>
                <a:lnTo>
                  <a:pt x="755328" y="1987112"/>
                </a:lnTo>
                <a:lnTo>
                  <a:pt x="784167" y="1921105"/>
                </a:lnTo>
                <a:lnTo>
                  <a:pt x="813502" y="1855366"/>
                </a:lnTo>
                <a:lnTo>
                  <a:pt x="843333" y="1789899"/>
                </a:lnTo>
                <a:lnTo>
                  <a:pt x="873656" y="1724705"/>
                </a:lnTo>
                <a:lnTo>
                  <a:pt x="904470" y="1659787"/>
                </a:lnTo>
                <a:lnTo>
                  <a:pt x="935772" y="1595148"/>
                </a:lnTo>
                <a:lnTo>
                  <a:pt x="967559" y="1530789"/>
                </a:lnTo>
                <a:lnTo>
                  <a:pt x="999830" y="1466714"/>
                </a:lnTo>
                <a:lnTo>
                  <a:pt x="1032581" y="1402925"/>
                </a:lnTo>
                <a:lnTo>
                  <a:pt x="1065811" y="1339423"/>
                </a:lnTo>
                <a:lnTo>
                  <a:pt x="1099516" y="1276212"/>
                </a:lnTo>
                <a:lnTo>
                  <a:pt x="1133696" y="1213293"/>
                </a:lnTo>
                <a:lnTo>
                  <a:pt x="1168346" y="1150669"/>
                </a:lnTo>
                <a:lnTo>
                  <a:pt x="1203466" y="1088343"/>
                </a:lnTo>
                <a:lnTo>
                  <a:pt x="1239052" y="1026317"/>
                </a:lnTo>
                <a:lnTo>
                  <a:pt x="1275102" y="964593"/>
                </a:lnTo>
                <a:lnTo>
                  <a:pt x="1311614" y="903174"/>
                </a:lnTo>
                <a:lnTo>
                  <a:pt x="1348586" y="842061"/>
                </a:lnTo>
                <a:lnTo>
                  <a:pt x="1386014" y="781258"/>
                </a:lnTo>
                <a:lnTo>
                  <a:pt x="1423897" y="720767"/>
                </a:lnTo>
                <a:lnTo>
                  <a:pt x="1462232" y="660590"/>
                </a:lnTo>
                <a:lnTo>
                  <a:pt x="1501017" y="600730"/>
                </a:lnTo>
                <a:lnTo>
                  <a:pt x="1540250" y="541188"/>
                </a:lnTo>
                <a:lnTo>
                  <a:pt x="1579928" y="481968"/>
                </a:lnTo>
                <a:lnTo>
                  <a:pt x="1620048" y="423071"/>
                </a:lnTo>
                <a:lnTo>
                  <a:pt x="1660609" y="364500"/>
                </a:lnTo>
                <a:lnTo>
                  <a:pt x="1701607" y="306258"/>
                </a:lnTo>
                <a:lnTo>
                  <a:pt x="1743041" y="248347"/>
                </a:lnTo>
                <a:lnTo>
                  <a:pt x="1784909" y="190769"/>
                </a:lnTo>
                <a:lnTo>
                  <a:pt x="1827207" y="133526"/>
                </a:lnTo>
                <a:lnTo>
                  <a:pt x="1869934" y="76621"/>
                </a:lnTo>
                <a:lnTo>
                  <a:pt x="1913086" y="20057"/>
                </a:lnTo>
                <a:lnTo>
                  <a:pt x="1928633" y="0"/>
                </a:lnTo>
              </a:path>
            </a:pathLst>
          </a:custGeom>
          <a:noFill/>
          <a:ln cap="flat" cmpd="sng" w="104675">
            <a:solidFill>
              <a:srgbClr val="4E7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 txBox="1"/>
          <p:nvPr/>
        </p:nvSpPr>
        <p:spPr>
          <a:xfrm>
            <a:off x="9290050" y="3402413"/>
            <a:ext cx="10116000" cy="45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406400" lvl="0" marL="469900" marR="0" rtl="0" algn="l">
              <a:lnSpc>
                <a:spcPct val="890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•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Знакомство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89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69900" marR="0" rtl="0" algn="l">
              <a:lnSpc>
                <a:spcPct val="89090"/>
              </a:lnSpc>
              <a:spcBef>
                <a:spcPts val="95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•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Что такое Мастерская, этапы, сроки </a:t>
            </a:r>
            <a:b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69900" marR="0" rtl="0" algn="l">
              <a:lnSpc>
                <a:spcPct val="89090"/>
              </a:lnSpc>
              <a:spcBef>
                <a:spcPts val="95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•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Уточнение задачи</a:t>
            </a:r>
            <a:endParaRPr b="0" i="0" sz="3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177800" lvl="0" marL="469900" marR="0" rtl="0" algn="l">
              <a:lnSpc>
                <a:spcPct val="89090"/>
              </a:lnSpc>
              <a:spcBef>
                <a:spcPts val="95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69900" marR="0" rtl="0" algn="l">
              <a:lnSpc>
                <a:spcPct val="89090"/>
              </a:lnSpc>
              <a:spcBef>
                <a:spcPts val="95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•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Обсуждение плана работ</a:t>
            </a:r>
            <a:b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69900" marR="0" rtl="0" algn="l">
              <a:lnSpc>
                <a:spcPct val="89090"/>
              </a:lnSpc>
              <a:spcBef>
                <a:spcPts val="95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•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Q&amp;A</a:t>
            </a:r>
            <a:endParaRPr b="0" i="0" sz="36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45328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"/>
          <p:cNvSpPr txBox="1"/>
          <p:nvPr>
            <p:ph type="title"/>
          </p:nvPr>
        </p:nvSpPr>
        <p:spPr>
          <a:xfrm>
            <a:off x="3536328" y="1960538"/>
            <a:ext cx="130314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lang="ru-RU" sz="7400">
                <a:latin typeface="Verdana"/>
                <a:ea typeface="Verdana"/>
                <a:cs typeface="Verdana"/>
                <a:sym typeface="Verdana"/>
              </a:rPr>
              <a:t>– Всем спасибо –</a:t>
            </a:r>
            <a:endParaRPr sz="7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p15"/>
          <p:cNvSpPr/>
          <p:nvPr/>
        </p:nvSpPr>
        <p:spPr>
          <a:xfrm>
            <a:off x="1416376" y="6586283"/>
            <a:ext cx="9454515" cy="4722495"/>
          </a:xfrm>
          <a:custGeom>
            <a:rect b="b" l="l" r="r" t="t"/>
            <a:pathLst>
              <a:path extrusionOk="0" h="4722495" w="9454515">
                <a:moveTo>
                  <a:pt x="9454198" y="4722273"/>
                </a:moveTo>
                <a:lnTo>
                  <a:pt x="0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5"/>
          <p:cNvSpPr/>
          <p:nvPr/>
        </p:nvSpPr>
        <p:spPr>
          <a:xfrm>
            <a:off x="15375560" y="1782002"/>
            <a:ext cx="4728845" cy="9526905"/>
          </a:xfrm>
          <a:custGeom>
            <a:rect b="b" l="l" r="r" t="t"/>
            <a:pathLst>
              <a:path extrusionOk="0" h="9526905" w="4728844">
                <a:moveTo>
                  <a:pt x="4728540" y="0"/>
                </a:moveTo>
                <a:lnTo>
                  <a:pt x="0" y="9526553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5"/>
          <p:cNvSpPr/>
          <p:nvPr/>
        </p:nvSpPr>
        <p:spPr>
          <a:xfrm>
            <a:off x="1294088" y="0"/>
            <a:ext cx="3032125" cy="6108700"/>
          </a:xfrm>
          <a:custGeom>
            <a:rect b="b" l="l" r="r" t="t"/>
            <a:pathLst>
              <a:path extrusionOk="0" h="6108700" w="3032125">
                <a:moveTo>
                  <a:pt x="0" y="6108376"/>
                </a:moveTo>
                <a:lnTo>
                  <a:pt x="3031919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5"/>
          <p:cNvSpPr txBox="1"/>
          <p:nvPr/>
        </p:nvSpPr>
        <p:spPr>
          <a:xfrm>
            <a:off x="4542075" y="3853350"/>
            <a:ext cx="12025800" cy="3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ru-RU" sz="4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Не забываем:</a:t>
            </a:r>
            <a:endParaRPr b="0" i="0" sz="41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1" i="0" sz="41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641350" lvl="0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Verdana"/>
              <a:buChar char="•"/>
            </a:pPr>
            <a:r>
              <a:rPr b="0" i="0" lang="ru-RU" sz="4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Задавать вопросы в Телеграмм</a:t>
            </a:r>
            <a:endParaRPr b="0" i="0" sz="41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641350" lvl="0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Verdana"/>
              <a:buChar char="•"/>
            </a:pPr>
            <a:r>
              <a:rPr b="0" i="0" lang="ru-RU" sz="4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Обсуждать с сокурсниками сложности</a:t>
            </a:r>
            <a:endParaRPr b="0" i="0" sz="41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641350" lvl="0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Verdana"/>
              <a:buChar char="•"/>
            </a:pPr>
            <a:r>
              <a:rPr b="0" i="0" lang="ru-RU" sz="41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Придерживаться плана и сроков</a:t>
            </a:r>
            <a:endParaRPr b="0" i="0" sz="41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0" name="Google Shape;21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/>
          <p:nvPr>
            <p:ph type="title"/>
          </p:nvPr>
        </p:nvSpPr>
        <p:spPr>
          <a:xfrm>
            <a:off x="3834112" y="4436442"/>
            <a:ext cx="124359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lang="ru-RU" sz="7400">
                <a:latin typeface="Verdana"/>
                <a:ea typeface="Verdana"/>
                <a:cs typeface="Verdana"/>
                <a:sym typeface="Verdana"/>
              </a:rPr>
              <a:t>– </a:t>
            </a:r>
            <a:r>
              <a:rPr lang="ru-RU" sz="7400">
                <a:latin typeface="Verdana"/>
                <a:ea typeface="Verdana"/>
                <a:cs typeface="Verdana"/>
                <a:sym typeface="Verdana"/>
              </a:rPr>
              <a:t>Знакомство</a:t>
            </a:r>
            <a:r>
              <a:rPr b="0" lang="ru-RU" sz="7400">
                <a:latin typeface="Verdana"/>
                <a:ea typeface="Verdana"/>
                <a:cs typeface="Verdana"/>
                <a:sym typeface="Verdana"/>
              </a:rPr>
              <a:t> –</a:t>
            </a:r>
            <a:endParaRPr sz="7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1416376" y="6586283"/>
            <a:ext cx="9454515" cy="4722495"/>
          </a:xfrm>
          <a:custGeom>
            <a:rect b="b" l="l" r="r" t="t"/>
            <a:pathLst>
              <a:path extrusionOk="0" h="4722495" w="9454515">
                <a:moveTo>
                  <a:pt x="9454198" y="4722273"/>
                </a:moveTo>
                <a:lnTo>
                  <a:pt x="0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15375560" y="1782002"/>
            <a:ext cx="4728845" cy="9526905"/>
          </a:xfrm>
          <a:custGeom>
            <a:rect b="b" l="l" r="r" t="t"/>
            <a:pathLst>
              <a:path extrusionOk="0" h="9526905" w="4728844">
                <a:moveTo>
                  <a:pt x="4728540" y="0"/>
                </a:moveTo>
                <a:lnTo>
                  <a:pt x="0" y="9526553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1294088" y="0"/>
            <a:ext cx="3032125" cy="6108700"/>
          </a:xfrm>
          <a:custGeom>
            <a:rect b="b" l="l" r="r" t="t"/>
            <a:pathLst>
              <a:path extrusionOk="0" h="6108700" w="3032125">
                <a:moveTo>
                  <a:pt x="0" y="6108376"/>
                </a:moveTo>
                <a:lnTo>
                  <a:pt x="3031919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d271c7a85_0_37"/>
          <p:cNvSpPr txBox="1"/>
          <p:nvPr/>
        </p:nvSpPr>
        <p:spPr>
          <a:xfrm>
            <a:off x="9130725" y="1862650"/>
            <a:ext cx="8694600" cy="87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0" spcFirstLastPara="1" rIns="34275" wrap="square" tIns="171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Оксана Шубина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</a:rPr>
              <a:t>Менеджер Мастерской</a:t>
            </a: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Яндекс Практикума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Организую запуск проекта и его сопровождение, осуществляю верхнеуровневый контроль реализации проекта. Взаимодействую с заказчиком, ментором для обеспечения непрерывной реализации проекта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На связи с 10 до 19 по МСК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с понедельника по пятницу 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9" name="Google Shape;79;g22d271c7a85_0_37"/>
          <p:cNvPicPr preferRelativeResize="0"/>
          <p:nvPr/>
        </p:nvPicPr>
        <p:blipFill rotWithShape="1">
          <a:blip r:embed="rId3">
            <a:alphaModFix/>
          </a:blip>
          <a:srcRect b="0" l="2613" r="2620" t="0"/>
          <a:stretch/>
        </p:blipFill>
        <p:spPr>
          <a:xfrm>
            <a:off x="1485300" y="1409200"/>
            <a:ext cx="6097473" cy="74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22d271c7a85_0_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7daea9686_0_0"/>
          <p:cNvSpPr txBox="1"/>
          <p:nvPr/>
        </p:nvSpPr>
        <p:spPr>
          <a:xfrm>
            <a:off x="1485300" y="1862650"/>
            <a:ext cx="8394600" cy="69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0" spcFirstLastPara="1" rIns="34275" wrap="square" tIns="171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Юлия Семенюк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Team-lead проекта, эксперт и наставник Яндекс Практикума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Помогает с техническими вопросами, включая поиск оптимального решения и поиском ошибок в коде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На связи с 18:00 до 20:00 по МСК в будние дни  </a:t>
            </a: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6" name="Google Shape;86;g3a7daea9686_0_0"/>
          <p:cNvPicPr preferRelativeResize="0"/>
          <p:nvPr/>
        </p:nvPicPr>
        <p:blipFill rotWithShape="1">
          <a:blip r:embed="rId3">
            <a:alphaModFix/>
          </a:blip>
          <a:srcRect b="0" l="19287" r="19287" t="0"/>
          <a:stretch/>
        </p:blipFill>
        <p:spPr>
          <a:xfrm>
            <a:off x="12173525" y="1409200"/>
            <a:ext cx="6097475" cy="74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3a7daea968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g3a7daea9686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87060" y="-42400"/>
            <a:ext cx="9081416" cy="113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313a8d193_0_0"/>
          <p:cNvSpPr txBox="1"/>
          <p:nvPr>
            <p:ph type="title"/>
          </p:nvPr>
        </p:nvSpPr>
        <p:spPr>
          <a:xfrm>
            <a:off x="552726" y="510844"/>
            <a:ext cx="110232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Что такое Мастерская?</a:t>
            </a:r>
            <a:endParaRPr sz="4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g2d313a8d193_0_0"/>
          <p:cNvSpPr/>
          <p:nvPr/>
        </p:nvSpPr>
        <p:spPr>
          <a:xfrm>
            <a:off x="563309" y="5544030"/>
            <a:ext cx="16784955" cy="45600"/>
          </a:xfrm>
          <a:custGeom>
            <a:rect b="b" l="l" r="r" t="t"/>
            <a:pathLst>
              <a:path extrusionOk="0" h="120000" w="15087600">
                <a:moveTo>
                  <a:pt x="0" y="0"/>
                </a:moveTo>
                <a:lnTo>
                  <a:pt x="15087153" y="0"/>
                </a:lnTo>
              </a:path>
            </a:pathLst>
          </a:custGeom>
          <a:noFill/>
          <a:ln cap="flat" cmpd="sng" w="94225">
            <a:solidFill>
              <a:srgbClr val="FF36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2d313a8d193_0_0"/>
          <p:cNvSpPr/>
          <p:nvPr/>
        </p:nvSpPr>
        <p:spPr>
          <a:xfrm flipH="1" rot="10800000">
            <a:off x="17672050" y="5498430"/>
            <a:ext cx="1450457" cy="45600"/>
          </a:xfrm>
          <a:custGeom>
            <a:rect b="b" l="l" r="r" t="t"/>
            <a:pathLst>
              <a:path extrusionOk="0" h="120000" w="3277869">
                <a:moveTo>
                  <a:pt x="0" y="0"/>
                </a:moveTo>
                <a:lnTo>
                  <a:pt x="3277307" y="0"/>
                </a:lnTo>
              </a:path>
            </a:pathLst>
          </a:custGeom>
          <a:noFill/>
          <a:ln cap="flat" cmpd="sng" w="942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2d313a8d193_0_0"/>
          <p:cNvSpPr txBox="1"/>
          <p:nvPr/>
        </p:nvSpPr>
        <p:spPr>
          <a:xfrm>
            <a:off x="1485300" y="2185275"/>
            <a:ext cx="17173200" cy="23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Это подразделение Яндекс Практикума, где студенты улучшают свои навыки и создают кейсы для портфолио, работая с реальными данными и задачами.</a:t>
            </a:r>
            <a:endParaRPr b="0" i="0" sz="30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12700" marR="0" rtl="0" algn="l">
              <a:lnSpc>
                <a:spcPct val="117999"/>
              </a:lnSpc>
              <a:spcBef>
                <a:spcPts val="2000"/>
              </a:spcBef>
              <a:spcAft>
                <a:spcPts val="10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Такие проекты высоко оцениваются работодателями, так как доказывают ваш интерес к индустрии и профессии. </a:t>
            </a:r>
            <a:endParaRPr b="0" i="0" sz="30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g2d313a8d193_0_0"/>
          <p:cNvSpPr txBox="1"/>
          <p:nvPr/>
        </p:nvSpPr>
        <p:spPr>
          <a:xfrm>
            <a:off x="6732550" y="6244675"/>
            <a:ext cx="12387900" cy="4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-393700" lvl="0" marL="469900" marR="0" rtl="0" algn="l">
              <a:lnSpc>
                <a:spcPct val="111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ru-RU" sz="30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Вы положите в портфолио реальный проект, без которого крайне сложно найти работу</a:t>
            </a:r>
            <a:endParaRPr b="0" i="0" sz="30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69900" marR="0" rtl="0" algn="l">
              <a:lnSpc>
                <a:spcPct val="111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ru-RU" sz="30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Поработаете в условиях, максимально приближенных к реальным: столкнетесь с реальными сырыми данными и открытыми задачами с несколькими вариантами решений</a:t>
            </a:r>
            <a:endParaRPr b="0" i="0" sz="30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69900" marR="0" rtl="0" algn="l">
              <a:lnSpc>
                <a:spcPct val="111000"/>
              </a:lnSpc>
              <a:spcBef>
                <a:spcPts val="2000"/>
              </a:spcBef>
              <a:spcAft>
                <a:spcPts val="200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ru-RU" sz="30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Получите уникальный опыт, которого нет в основной программе обучения</a:t>
            </a:r>
            <a:endParaRPr b="0" i="0" sz="30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g2d313a8d193_0_0"/>
          <p:cNvSpPr txBox="1"/>
          <p:nvPr/>
        </p:nvSpPr>
        <p:spPr>
          <a:xfrm>
            <a:off x="1485299" y="7358075"/>
            <a:ext cx="514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В чем ценность Мастерской?</a:t>
            </a:r>
            <a:endParaRPr b="0" i="0" sz="3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9" name="Google Shape;99;g2d313a8d193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2d271c7a85_0_1"/>
          <p:cNvSpPr txBox="1"/>
          <p:nvPr/>
        </p:nvSpPr>
        <p:spPr>
          <a:xfrm>
            <a:off x="552725" y="532800"/>
            <a:ext cx="74412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b="1" i="0" lang="ru-RU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ru-RU" sz="3600" u="none" cap="none" strike="noStrike">
                <a:solidFill>
                  <a:schemeClr val="accent6"/>
                </a:solidFill>
                <a:latin typeface="Verdana"/>
                <a:ea typeface="Verdana"/>
                <a:cs typeface="Verdana"/>
                <a:sym typeface="Verdana"/>
              </a:rPr>
              <a:t>Важно</a:t>
            </a:r>
            <a:endParaRPr b="1" i="0" sz="4950" u="none" cap="none" strike="noStrike">
              <a:solidFill>
                <a:schemeClr val="accent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g22d271c7a85_0_1"/>
          <p:cNvSpPr/>
          <p:nvPr/>
        </p:nvSpPr>
        <p:spPr>
          <a:xfrm>
            <a:off x="1485300" y="2720825"/>
            <a:ext cx="17527800" cy="7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Ищите новые подходы, изучайте новые методы и инструменты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Не стесняйтесь обращаться за помощью, а так же помогать друг другу, если знаете ответ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При работе с задачей обращайте внимание на свои пропуски в знаниях, чтобы ликвидировать их до собеседований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Не переживайте за конечный результат и его качество – мы в любом случае проверим вашу работу и подскажем, если что-то будет не так</a:t>
            </a:r>
            <a:endParaRPr b="0" i="0" sz="3600" u="none" cap="none" strike="noStrik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3000"/>
              </a:spcBef>
              <a:spcAft>
                <a:spcPts val="3000"/>
              </a:spcAft>
              <a:buClr>
                <a:srgbClr val="FFFFFF"/>
              </a:buClr>
              <a:buSzPts val="3600"/>
              <a:buFont typeface="Verdana"/>
              <a:buChar char="●"/>
            </a:pPr>
            <a:r>
              <a:rPr b="0" i="0" lang="ru-RU" sz="3600" u="none" cap="none" strike="noStrik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Помните: единственно правильного решения в проекте нет</a:t>
            </a:r>
            <a:endParaRPr b="0" i="0" sz="36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6" name="Google Shape;106;g22d271c7a85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>
            <p:ph type="title"/>
          </p:nvPr>
        </p:nvSpPr>
        <p:spPr>
          <a:xfrm>
            <a:off x="3412125" y="3207275"/>
            <a:ext cx="137130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●"/>
            </a:pPr>
            <a:r>
              <a:rPr b="0" lang="ru-RU" sz="6000">
                <a:latin typeface="Verdana"/>
                <a:ea typeface="Verdana"/>
                <a:cs typeface="Verdana"/>
                <a:sym typeface="Verdana"/>
              </a:rPr>
              <a:t>– </a:t>
            </a:r>
            <a:r>
              <a:rPr lang="ru-RU" sz="6000">
                <a:latin typeface="Verdana"/>
                <a:ea typeface="Verdana"/>
                <a:cs typeface="Verdana"/>
                <a:sym typeface="Verdana"/>
              </a:rPr>
              <a:t>Исходные данные. Уточнение задачи</a:t>
            </a:r>
            <a:r>
              <a:rPr b="0" lang="ru-RU" sz="6000">
                <a:latin typeface="Verdana"/>
                <a:ea typeface="Verdana"/>
                <a:cs typeface="Verdana"/>
                <a:sym typeface="Verdana"/>
              </a:rPr>
              <a:t> –</a:t>
            </a:r>
            <a:br>
              <a:rPr b="0" lang="ru-RU" sz="7400">
                <a:latin typeface="Verdana"/>
                <a:ea typeface="Verdana"/>
                <a:cs typeface="Verdana"/>
                <a:sym typeface="Verdana"/>
              </a:rPr>
            </a:br>
            <a:endParaRPr b="0" sz="36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2" name="Google Shape;112;p6"/>
          <p:cNvSpPr/>
          <p:nvPr/>
        </p:nvSpPr>
        <p:spPr>
          <a:xfrm>
            <a:off x="1416376" y="6586283"/>
            <a:ext cx="9454515" cy="4722495"/>
          </a:xfrm>
          <a:custGeom>
            <a:rect b="b" l="l" r="r" t="t"/>
            <a:pathLst>
              <a:path extrusionOk="0" h="4722495" w="9454515">
                <a:moveTo>
                  <a:pt x="9454198" y="4722273"/>
                </a:moveTo>
                <a:lnTo>
                  <a:pt x="0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15375560" y="1782002"/>
            <a:ext cx="4728845" cy="9526905"/>
          </a:xfrm>
          <a:custGeom>
            <a:rect b="b" l="l" r="r" t="t"/>
            <a:pathLst>
              <a:path extrusionOk="0" h="9526905" w="4728844">
                <a:moveTo>
                  <a:pt x="4728540" y="0"/>
                </a:moveTo>
                <a:lnTo>
                  <a:pt x="0" y="9526553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1294088" y="0"/>
            <a:ext cx="3032125" cy="6108700"/>
          </a:xfrm>
          <a:custGeom>
            <a:rect b="b" l="l" r="r" t="t"/>
            <a:pathLst>
              <a:path extrusionOk="0" h="6108700" w="3032125">
                <a:moveTo>
                  <a:pt x="0" y="6108376"/>
                </a:moveTo>
                <a:lnTo>
                  <a:pt x="3031919" y="0"/>
                </a:lnTo>
              </a:path>
            </a:pathLst>
          </a:custGeom>
          <a:noFill/>
          <a:ln cap="flat" cmpd="sng" w="93700">
            <a:solidFill>
              <a:srgbClr val="F4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f32f44d614_1_52"/>
          <p:cNvSpPr txBox="1"/>
          <p:nvPr>
            <p:ph type="title"/>
          </p:nvPr>
        </p:nvSpPr>
        <p:spPr>
          <a:xfrm>
            <a:off x="552724" y="554775"/>
            <a:ext cx="8539200" cy="14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6350">
            <a:spAutoFit/>
          </a:bodyPr>
          <a:lstStyle/>
          <a:p>
            <a:pPr indent="0" lvl="0" marL="12700" marR="574040" rtl="0" algn="l">
              <a:lnSpc>
                <a:spcPct val="119387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800">
                <a:latin typeface="Verdana"/>
                <a:ea typeface="Verdana"/>
                <a:cs typeface="Verdana"/>
                <a:sym typeface="Verdana"/>
              </a:rPr>
              <a:t>Мастерская</a:t>
            </a:r>
            <a:br>
              <a:rPr lang="ru-RU">
                <a:latin typeface="Verdana"/>
                <a:ea typeface="Verdana"/>
                <a:cs typeface="Verdana"/>
                <a:sym typeface="Verdana"/>
              </a:rPr>
            </a:br>
            <a:r>
              <a:rPr lang="ru-RU" sz="3600">
                <a:solidFill>
                  <a:srgbClr val="F4F4F4"/>
                </a:solidFill>
                <a:latin typeface="Verdana"/>
                <a:ea typeface="Verdana"/>
                <a:cs typeface="Verdana"/>
                <a:sym typeface="Verdana"/>
              </a:rPr>
              <a:t>О компании и проекте:</a:t>
            </a:r>
            <a:endParaRPr sz="3600">
              <a:solidFill>
                <a:srgbClr val="F4F4F4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1" name="Google Shape;121;g2f32f44d614_1_52"/>
          <p:cNvSpPr txBox="1"/>
          <p:nvPr/>
        </p:nvSpPr>
        <p:spPr>
          <a:xfrm>
            <a:off x="1207225" y="2754250"/>
            <a:ext cx="18234300" cy="76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ru-RU" sz="3600" u="sng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Описание проекта:</a:t>
            </a:r>
            <a:endParaRPr b="1" i="0" sz="3600" u="sng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500" u="sng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Необходимо разработать программный модуль геопланирования, предназначенный для автоматического распределения географических точек (клиентов, магазинов, объектов обслуживания) по дням месяца и формирования кластеров, пригодных для ежедневного обхода.</a:t>
            </a:r>
            <a:endParaRPr sz="35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5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Модуль должен обеспечить кластеризацию точек с учётом географической близости и частоты посещений, а также предоставить удобную визуализацию результата.</a:t>
            </a:r>
            <a:br>
              <a:rPr b="0" i="0" lang="ru-RU" sz="3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b="0" i="0" sz="36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2f32f44d614_1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724" y="10535833"/>
            <a:ext cx="3068642" cy="34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2019-06-18T02:34:13Z</dcterms:created>
  <dc:creator>Ilya Zalesskiy</dc:creator>
</cp:coreProperties>
</file>